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Constanti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6D2EB3-C531-49AF-B36E-8F88A7F674CF}">
  <a:tblStyle styleId="{7F6D2EB3-C531-49AF-B36E-8F88A7F674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33" Type="http://schemas.openxmlformats.org/officeDocument/2006/relationships/font" Target="fonts/Constantia-bold.fntdata"/><Relationship Id="rId10" Type="http://schemas.openxmlformats.org/officeDocument/2006/relationships/slide" Target="slides/slide4.xml"/><Relationship Id="rId32" Type="http://schemas.openxmlformats.org/officeDocument/2006/relationships/font" Target="fonts/Constantia-regular.fntdata"/><Relationship Id="rId13" Type="http://schemas.openxmlformats.org/officeDocument/2006/relationships/slide" Target="slides/slide7.xml"/><Relationship Id="rId35" Type="http://schemas.openxmlformats.org/officeDocument/2006/relationships/font" Target="fonts/Constantia-boldItalic.fntdata"/><Relationship Id="rId12" Type="http://schemas.openxmlformats.org/officeDocument/2006/relationships/slide" Target="slides/slide6.xml"/><Relationship Id="rId34" Type="http://schemas.openxmlformats.org/officeDocument/2006/relationships/font" Target="fonts/Constantia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diagrams.net/#G1jnDjXyA3SfWAsiiMAWR9gMF6gtKGR5mY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diagrams.net/#G1GQGxYMCOOFrl7FtDrPRkV6bSt9LrZzvS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1b06a05ce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1b06a05ce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Caleb - 30 seconds = FAST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automated and </a:t>
            </a:r>
            <a:r>
              <a:rPr lang="en"/>
              <a:t>scalable</a:t>
            </a:r>
            <a:r>
              <a:rPr lang="en"/>
              <a:t> system for opening and closing the blinds in the TLA.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1b06a05ce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1b06a05ce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EEPROM stands for electrically erasable programmable read-only memory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USB: Universal Serial Bus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WiFi: Wireless Fidelity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https://app.diagrams.net/#G1jnDjXyA3SfWAsiiMAWR9gMF6gtKGR5mY</a:t>
            </a:r>
            <a:r>
              <a:rPr lang="en"/>
              <a:t> // Motor controller regulates the current, voltage, and power in a better way, more </a:t>
            </a:r>
            <a:r>
              <a:rPr lang="en"/>
              <a:t>specific</a:t>
            </a:r>
            <a:r>
              <a:rPr lang="en"/>
              <a:t> to the needs of the motor than the arduino would.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31f9f182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b31f9f182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325060560_8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b325060560_8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1b06a05ce_2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1b06a05ce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+ Update (redux)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</a:t>
            </a:r>
            <a:r>
              <a:rPr lang="en"/>
              <a:t>development</a:t>
            </a:r>
            <a:r>
              <a:rPr lang="en"/>
              <a:t> // HTML like </a:t>
            </a:r>
            <a:r>
              <a:rPr lang="en"/>
              <a:t>bricks</a:t>
            </a:r>
            <a:r>
              <a:rPr lang="en"/>
              <a:t> of a web page /// CSS is painting / JAVA - makes it </a:t>
            </a:r>
            <a:r>
              <a:rPr lang="en"/>
              <a:t>interactive</a:t>
            </a:r>
            <a:r>
              <a:rPr lang="en"/>
              <a:t> React.js is flavor of Java ///// Next.js goes on top of React.js,  the webpage is </a:t>
            </a:r>
            <a:r>
              <a:rPr lang="en"/>
              <a:t>already</a:t>
            </a:r>
            <a:r>
              <a:rPr lang="en"/>
              <a:t> uploaded.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Chakra UI - buttons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Next-Auth + Okta - users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SQL is DB //</a:t>
            </a:r>
            <a:r>
              <a:rPr lang="en">
                <a:solidFill>
                  <a:schemeClr val="dk1"/>
                </a:solidFill>
              </a:rPr>
              <a:t> Rest API communicates between Backend and server </a:t>
            </a:r>
            <a:r>
              <a:rPr lang="en"/>
              <a:t>and maven Spring Boot are back end.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31f9f182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b31f9f182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31f9f182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31f9f182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31f9f182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31f9f182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1b06a05ce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1b06a05ce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 </a:t>
            </a:r>
            <a:endParaRPr b="1" sz="2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1b06a05ce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21b06a05ce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 - Andrew HW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HW - Hieu - for the hardware side, component wise in prototype we have the batter, board, motor and the blind.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ae477422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ae477422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- Logan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- Andrew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1b06a05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1b06a05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Caleb - 30 seconds = FAST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blinds go up or down / perspective is from looking up at ceiling.  From user to blinds the concept.  User able to control blinds (openness) mobally.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https://app.diagrams.net/#G1GQGxYMCOOFrl7FtDrPRkV6bSt9LrZzvS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ae477422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ae477422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- Jacob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- Danny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1b06a05ce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1b06a05ce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Caleb - Welcome / everyone introduce yourself - 15 seconds = FAST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1b06a05c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1b06a05c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- 1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Okta is what we use to log into canvas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because it allows people who couldn’t otherwise reach the blinds to be able to do so.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1b06a05ce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1b06a05ce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- update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Navigable / Intuitive to use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Software can only be used by Iowa State students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Software is extensible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Hardware- Hieu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Allow for extra wall space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Will be able to mass produce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1b06a05c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1b06a05c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primary concerns were about how we can make it repeatable for ISU, and constraints about money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31f9f182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31f9f182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Hieu -30 sec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we have some of the potential risk and mitigation, but a couple high risk that we thought of is software delay, with the 70 percent and part delay when ordering is 50 percent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1b06a05ce_2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1b06a05ce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Can we make the font size bigger?? Could be hard to see - Caleb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Adjust, add Admin, top block that splits into admin and into systems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Okta -&gt; Google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changes degrees -&gt; changes states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1b06a05ce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1b06a05ce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by Hieu (can update more if you want to change)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1b06a05ce_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1b06a05ce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0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10" Type="http://schemas.openxmlformats.org/officeDocument/2006/relationships/image" Target="../media/image23.png"/><Relationship Id="rId9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30.pn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Relationship Id="rId4" Type="http://schemas.openxmlformats.org/officeDocument/2006/relationships/hyperlink" Target="http://drive.google.com/file/d/1VjYR4aanLu2PhUcq6Md9o7acRnXlVj89/view" TargetMode="External"/><Relationship Id="rId5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32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Problem Statement</a:t>
            </a:r>
            <a:endParaRPr sz="2620"/>
          </a:p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945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objective of our project is to build a system to control the blinds in the TLA in Coover on Iowa State Campus for anyone who uses the space in order to improve convenience and time-usage for the user of the blinds.  This system will be accessible during the day and night and easy to use.  We will use a motor and control system connected to a designed application to solve this problem.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600" y="3336800"/>
            <a:ext cx="3109800" cy="1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375" y="81950"/>
            <a:ext cx="6339251" cy="48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/>
          <p:nvPr/>
        </p:nvSpPr>
        <p:spPr>
          <a:xfrm>
            <a:off x="7227800" y="732250"/>
            <a:ext cx="1792800" cy="152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		|  B</a:t>
            </a:r>
            <a:r>
              <a:rPr lang="en"/>
              <a:t>lind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	|  Motion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—-----------------------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CW	   	|  down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C-CW	|  up </a:t>
            </a:r>
            <a:endParaRPr/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224125" y="131200"/>
            <a:ext cx="8520600" cy="11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38761D"/>
                </a:solidFill>
              </a:rPr>
              <a:t>HW </a:t>
            </a:r>
            <a:endParaRPr b="1" sz="262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38761D"/>
                </a:solidFill>
              </a:rPr>
              <a:t>Detailed </a:t>
            </a:r>
            <a:endParaRPr b="1" sz="262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38761D"/>
                </a:solidFill>
              </a:rPr>
              <a:t>Design</a:t>
            </a:r>
            <a:endParaRPr b="1" sz="262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- Hardware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256725" y="1128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296068" lvl="0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Arduino using its </a:t>
            </a:r>
            <a:r>
              <a:rPr lang="en" sz="1700">
                <a:solidFill>
                  <a:schemeClr val="dk1"/>
                </a:solidFill>
              </a:rPr>
              <a:t>u-blox NINA-W102 receives UDP packets to sends controls signals</a:t>
            </a:r>
            <a:endParaRPr sz="1700">
              <a:solidFill>
                <a:schemeClr val="dk1"/>
              </a:solidFill>
            </a:endParaRPr>
          </a:p>
          <a:p>
            <a:pPr indent="-296068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Monitors battery on analog. When on low logs state in eeprom and disables wifi.</a:t>
            </a:r>
            <a:endParaRPr sz="1700">
              <a:solidFill>
                <a:schemeClr val="dk1"/>
              </a:solidFill>
            </a:endParaRPr>
          </a:p>
          <a:p>
            <a:pPr indent="-296068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  <a:buChar char="●"/>
            </a:pPr>
            <a:r>
              <a:rPr lang="en" sz="17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Power</a:t>
            </a:r>
            <a:endParaRPr sz="17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96068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18650 battery with battery series connection holder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Buck Module 6V32V12V24V to Q3.0 fast charging single USB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Assembly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Stepper Motor Driver, Stepper Motor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UNO wifi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 Box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Plexi-plate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Bolts with spacers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068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Wiring Connection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Voltage divider between battery and arduino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EEPROM (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electrically erasable programmable read-only memory)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button reset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Stepper motor controller to arduino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Stepper motor controller to stepper motor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 to motor controller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39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 Detail Design</a:t>
            </a:r>
            <a:endParaRPr/>
          </a:p>
        </p:txBody>
      </p:sp>
      <p:grpSp>
        <p:nvGrpSpPr>
          <p:cNvPr id="136" name="Google Shape;136;p24"/>
          <p:cNvGrpSpPr/>
          <p:nvPr/>
        </p:nvGrpSpPr>
        <p:grpSpPr>
          <a:xfrm>
            <a:off x="-5967825" y="-319075"/>
            <a:ext cx="5269800" cy="2100900"/>
            <a:chOff x="470725" y="2916175"/>
            <a:chExt cx="5269800" cy="2100900"/>
          </a:xfrm>
        </p:grpSpPr>
        <p:sp>
          <p:nvSpPr>
            <p:cNvPr id="137" name="Google Shape;137;p24"/>
            <p:cNvSpPr/>
            <p:nvPr/>
          </p:nvSpPr>
          <p:spPr>
            <a:xfrm>
              <a:off x="470725" y="2916175"/>
              <a:ext cx="5269800" cy="21009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Back</a:t>
              </a:r>
              <a:r>
                <a:rPr lang="en" sz="3000"/>
                <a:t>-End</a:t>
              </a:r>
              <a:endParaRPr sz="3000"/>
            </a:p>
          </p:txBody>
        </p:sp>
        <p:grpSp>
          <p:nvGrpSpPr>
            <p:cNvPr id="138" name="Google Shape;138;p24"/>
            <p:cNvGrpSpPr/>
            <p:nvPr/>
          </p:nvGrpSpPr>
          <p:grpSpPr>
            <a:xfrm>
              <a:off x="581275" y="3457435"/>
              <a:ext cx="1471200" cy="1444468"/>
              <a:chOff x="2917300" y="20930450"/>
              <a:chExt cx="1471200" cy="1513800"/>
            </a:xfrm>
          </p:grpSpPr>
          <p:pic>
            <p:nvPicPr>
              <p:cNvPr id="139" name="Google Shape;139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17325" y="20930455"/>
                <a:ext cx="1471122" cy="9155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24"/>
              <p:cNvSpPr/>
              <p:nvPr/>
            </p:nvSpPr>
            <p:spPr>
              <a:xfrm>
                <a:off x="2917300" y="20930450"/>
                <a:ext cx="1471200" cy="15138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4"/>
              <p:cNvSpPr/>
              <p:nvPr/>
            </p:nvSpPr>
            <p:spPr>
              <a:xfrm>
                <a:off x="3063250" y="21953025"/>
                <a:ext cx="1227300" cy="4002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APIs</a:t>
                </a:r>
                <a:endParaRPr sz="2400"/>
              </a:p>
            </p:txBody>
          </p:sp>
        </p:grpSp>
        <p:grpSp>
          <p:nvGrpSpPr>
            <p:cNvPr id="142" name="Google Shape;142;p24"/>
            <p:cNvGrpSpPr/>
            <p:nvPr/>
          </p:nvGrpSpPr>
          <p:grpSpPr>
            <a:xfrm>
              <a:off x="2140575" y="3457426"/>
              <a:ext cx="3439800" cy="1444468"/>
              <a:chOff x="4476125" y="20931200"/>
              <a:chExt cx="3439800" cy="1513800"/>
            </a:xfrm>
          </p:grpSpPr>
          <p:sp>
            <p:nvSpPr>
              <p:cNvPr id="143" name="Google Shape;143;p24"/>
              <p:cNvSpPr/>
              <p:nvPr/>
            </p:nvSpPr>
            <p:spPr>
              <a:xfrm>
                <a:off x="4476125" y="20931200"/>
                <a:ext cx="3439800" cy="15138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45720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>
                <a:off x="4713239" y="21957831"/>
                <a:ext cx="1365300" cy="3921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Admin</a:t>
                </a:r>
                <a:endParaRPr sz="2400"/>
              </a:p>
            </p:txBody>
          </p:sp>
          <p:pic>
            <p:nvPicPr>
              <p:cNvPr id="145" name="Google Shape;145;p2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423881" y="20986783"/>
                <a:ext cx="1592913" cy="8211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24"/>
              <p:cNvSpPr/>
              <p:nvPr/>
            </p:nvSpPr>
            <p:spPr>
              <a:xfrm>
                <a:off x="6403750" y="21957818"/>
                <a:ext cx="1275600" cy="3921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Blinds</a:t>
                </a:r>
                <a:endParaRPr sz="2400"/>
              </a:p>
            </p:txBody>
          </p:sp>
        </p:grpSp>
      </p:grpSp>
      <p:grpSp>
        <p:nvGrpSpPr>
          <p:cNvPr id="147" name="Google Shape;147;p24"/>
          <p:cNvGrpSpPr/>
          <p:nvPr/>
        </p:nvGrpSpPr>
        <p:grpSpPr>
          <a:xfrm>
            <a:off x="-5637675" y="2546350"/>
            <a:ext cx="4609500" cy="2840100"/>
            <a:chOff x="3719350" y="370025"/>
            <a:chExt cx="4609500" cy="2840100"/>
          </a:xfrm>
        </p:grpSpPr>
        <p:sp>
          <p:nvSpPr>
            <p:cNvPr id="148" name="Google Shape;148;p24"/>
            <p:cNvSpPr/>
            <p:nvPr/>
          </p:nvSpPr>
          <p:spPr>
            <a:xfrm>
              <a:off x="3719350" y="370025"/>
              <a:ext cx="4609500" cy="28401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Front</a:t>
              </a:r>
              <a:r>
                <a:rPr lang="en" sz="3000"/>
                <a:t>-End</a:t>
              </a:r>
              <a:endParaRPr sz="3000"/>
            </a:p>
          </p:txBody>
        </p:sp>
        <p:grpSp>
          <p:nvGrpSpPr>
            <p:cNvPr id="149" name="Google Shape;149;p24"/>
            <p:cNvGrpSpPr/>
            <p:nvPr/>
          </p:nvGrpSpPr>
          <p:grpSpPr>
            <a:xfrm>
              <a:off x="5054400" y="1667925"/>
              <a:ext cx="1287600" cy="1387500"/>
              <a:chOff x="4928775" y="17382075"/>
              <a:chExt cx="1287600" cy="1387500"/>
            </a:xfrm>
          </p:grpSpPr>
          <p:sp>
            <p:nvSpPr>
              <p:cNvPr id="150" name="Google Shape;150;p24"/>
              <p:cNvSpPr/>
              <p:nvPr/>
            </p:nvSpPr>
            <p:spPr>
              <a:xfrm>
                <a:off x="4928775" y="17382075"/>
                <a:ext cx="1287600" cy="13875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Website</a:t>
                </a:r>
                <a:endParaRPr sz="2400"/>
              </a:p>
            </p:txBody>
          </p:sp>
          <p:pic>
            <p:nvPicPr>
              <p:cNvPr id="151" name="Google Shape;151;p2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050925" y="17439952"/>
                <a:ext cx="951402" cy="7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2" name="Google Shape;152;p24"/>
            <p:cNvGrpSpPr/>
            <p:nvPr/>
          </p:nvGrpSpPr>
          <p:grpSpPr>
            <a:xfrm>
              <a:off x="4308250" y="1017725"/>
              <a:ext cx="3505200" cy="519600"/>
              <a:chOff x="3897975" y="16682825"/>
              <a:chExt cx="3505200" cy="519600"/>
            </a:xfrm>
          </p:grpSpPr>
          <p:sp>
            <p:nvSpPr>
              <p:cNvPr id="153" name="Google Shape;153;p24"/>
              <p:cNvSpPr/>
              <p:nvPr/>
            </p:nvSpPr>
            <p:spPr>
              <a:xfrm>
                <a:off x="3897975" y="16682825"/>
                <a:ext cx="3505200" cy="5196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Web Server</a:t>
                </a:r>
                <a:endParaRPr sz="2400"/>
              </a:p>
            </p:txBody>
          </p:sp>
          <p:pic>
            <p:nvPicPr>
              <p:cNvPr id="154" name="Google Shape;154;p24"/>
              <p:cNvPicPr preferRelativeResize="0"/>
              <p:nvPr/>
            </p:nvPicPr>
            <p:blipFill rotWithShape="1">
              <a:blip r:embed="rId6">
                <a:alphaModFix/>
              </a:blip>
              <a:srcRect b="44384" l="9131" r="14457" t="32524"/>
              <a:stretch/>
            </p:blipFill>
            <p:spPr>
              <a:xfrm>
                <a:off x="5683601" y="16682825"/>
                <a:ext cx="1719465" cy="519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5" name="Google Shape;155;p24"/>
            <p:cNvGrpSpPr/>
            <p:nvPr/>
          </p:nvGrpSpPr>
          <p:grpSpPr>
            <a:xfrm>
              <a:off x="4032575" y="1691075"/>
              <a:ext cx="929400" cy="1364400"/>
              <a:chOff x="3898525" y="17477225"/>
              <a:chExt cx="929400" cy="1364400"/>
            </a:xfrm>
          </p:grpSpPr>
          <p:sp>
            <p:nvSpPr>
              <p:cNvPr id="156" name="Google Shape;156;p24"/>
              <p:cNvSpPr/>
              <p:nvPr/>
            </p:nvSpPr>
            <p:spPr>
              <a:xfrm>
                <a:off x="3898525" y="17477225"/>
                <a:ext cx="929400" cy="13644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Auth</a:t>
                </a:r>
                <a:endParaRPr sz="2400"/>
              </a:p>
            </p:txBody>
          </p:sp>
          <p:pic>
            <p:nvPicPr>
              <p:cNvPr id="157" name="Google Shape;157;p2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973225" y="17602350"/>
                <a:ext cx="780022" cy="780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8" name="Google Shape;158;p24"/>
            <p:cNvGrpSpPr/>
            <p:nvPr/>
          </p:nvGrpSpPr>
          <p:grpSpPr>
            <a:xfrm>
              <a:off x="6445850" y="1667925"/>
              <a:ext cx="1471200" cy="1387500"/>
              <a:chOff x="6300375" y="17388800"/>
              <a:chExt cx="1471200" cy="1387500"/>
            </a:xfrm>
          </p:grpSpPr>
          <p:sp>
            <p:nvSpPr>
              <p:cNvPr id="159" name="Google Shape;159;p24"/>
              <p:cNvSpPr/>
              <p:nvPr/>
            </p:nvSpPr>
            <p:spPr>
              <a:xfrm>
                <a:off x="6300375" y="17388800"/>
                <a:ext cx="1471200" cy="13875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Requests</a:t>
                </a:r>
                <a:endParaRPr sz="2400"/>
              </a:p>
            </p:txBody>
          </p:sp>
          <p:pic>
            <p:nvPicPr>
              <p:cNvPr id="160" name="Google Shape;160;p2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644350" y="17477225"/>
                <a:ext cx="806100" cy="806100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pic>
        <p:nvPicPr>
          <p:cNvPr id="161" name="Google Shape;161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58325" y="394900"/>
            <a:ext cx="3700274" cy="22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/>
          <p:nvPr/>
        </p:nvSpPr>
        <p:spPr>
          <a:xfrm>
            <a:off x="1592850" y="1303925"/>
            <a:ext cx="838200" cy="4779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User</a:t>
            </a:r>
            <a:endParaRPr sz="2300"/>
          </a:p>
        </p:txBody>
      </p:sp>
      <p:cxnSp>
        <p:nvCxnSpPr>
          <p:cNvPr id="163" name="Google Shape;163;p24"/>
          <p:cNvCxnSpPr>
            <a:stCxn id="162" idx="3"/>
            <a:endCxn id="161" idx="1"/>
          </p:cNvCxnSpPr>
          <p:nvPr/>
        </p:nvCxnSpPr>
        <p:spPr>
          <a:xfrm>
            <a:off x="2431050" y="1542875"/>
            <a:ext cx="282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4"/>
          <p:cNvSpPr txBox="1"/>
          <p:nvPr/>
        </p:nvSpPr>
        <p:spPr>
          <a:xfrm>
            <a:off x="2686775" y="1200075"/>
            <a:ext cx="21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Authenticated via Google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5" name="Google Shape;165;p24"/>
          <p:cNvCxnSpPr/>
          <p:nvPr/>
        </p:nvCxnSpPr>
        <p:spPr>
          <a:xfrm rot="10800000">
            <a:off x="849375" y="3816300"/>
            <a:ext cx="11700" cy="42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4"/>
          <p:cNvCxnSpPr/>
          <p:nvPr/>
        </p:nvCxnSpPr>
        <p:spPr>
          <a:xfrm>
            <a:off x="861075" y="4241100"/>
            <a:ext cx="1033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4"/>
          <p:cNvSpPr/>
          <p:nvPr/>
        </p:nvSpPr>
        <p:spPr>
          <a:xfrm>
            <a:off x="240975" y="3338400"/>
            <a:ext cx="1228500" cy="4779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Arduino</a:t>
            </a:r>
            <a:endParaRPr sz="2300"/>
          </a:p>
        </p:txBody>
      </p:sp>
      <p:sp>
        <p:nvSpPr>
          <p:cNvPr id="168" name="Google Shape;168;p24"/>
          <p:cNvSpPr txBox="1"/>
          <p:nvPr/>
        </p:nvSpPr>
        <p:spPr>
          <a:xfrm>
            <a:off x="-137750" y="4178675"/>
            <a:ext cx="217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Movement Command issued via UDP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9" name="Google Shape;169;p24"/>
          <p:cNvCxnSpPr/>
          <p:nvPr/>
        </p:nvCxnSpPr>
        <p:spPr>
          <a:xfrm rot="10800000">
            <a:off x="5969975" y="3402900"/>
            <a:ext cx="40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4"/>
          <p:cNvCxnSpPr/>
          <p:nvPr/>
        </p:nvCxnSpPr>
        <p:spPr>
          <a:xfrm rot="10800000">
            <a:off x="6371975" y="2691150"/>
            <a:ext cx="0" cy="72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4"/>
          <p:cNvCxnSpPr/>
          <p:nvPr/>
        </p:nvCxnSpPr>
        <p:spPr>
          <a:xfrm rot="10800000">
            <a:off x="6458225" y="2691125"/>
            <a:ext cx="3300" cy="810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4"/>
          <p:cNvSpPr txBox="1"/>
          <p:nvPr/>
        </p:nvSpPr>
        <p:spPr>
          <a:xfrm>
            <a:off x="6458225" y="2970575"/>
            <a:ext cx="277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 Requests including: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GET Requests (blinds, adminList)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POST Requests (addAdmin)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Requests (moveBlinds)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etc…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54350" y="2970570"/>
            <a:ext cx="4115625" cy="164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4"/>
          <p:cNvCxnSpPr/>
          <p:nvPr/>
        </p:nvCxnSpPr>
        <p:spPr>
          <a:xfrm rot="10800000">
            <a:off x="5956325" y="3490225"/>
            <a:ext cx="505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W Technology Platforms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336000" y="1161300"/>
            <a:ext cx="4260300" cy="19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Front-End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React.js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Next.js / Vercel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Chakra UI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Next-Auth + Google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4466975" y="1017725"/>
            <a:ext cx="4031400" cy="3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Back-End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Spring Boot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Maven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REST API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MySQL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Microcontroller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Arduino Libraries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17975"/>
            <a:ext cx="918999" cy="7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3825" y="3699750"/>
            <a:ext cx="1425513" cy="8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5" y="4553876"/>
            <a:ext cx="1582848" cy="40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9300" y="4133123"/>
            <a:ext cx="1582851" cy="82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7050" y="3065574"/>
            <a:ext cx="1119350" cy="7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2750" y="3780975"/>
            <a:ext cx="2687800" cy="6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38525" y="3863123"/>
            <a:ext cx="2232151" cy="11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10">
            <a:alphaModFix/>
          </a:blip>
          <a:srcRect b="5132" l="0" r="0" t="0"/>
          <a:stretch/>
        </p:blipFill>
        <p:spPr>
          <a:xfrm>
            <a:off x="7017375" y="2603724"/>
            <a:ext cx="2053299" cy="10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- Server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Given Linux </a:t>
            </a:r>
            <a:r>
              <a:rPr lang="en">
                <a:solidFill>
                  <a:srgbClr val="000000"/>
                </a:solidFill>
              </a:rPr>
              <a:t>Ubuntu</a:t>
            </a:r>
            <a:r>
              <a:rPr lang="en">
                <a:solidFill>
                  <a:srgbClr val="000000"/>
                </a:solidFill>
              </a:rPr>
              <a:t> server vm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Device ips are from ISU network,  Server acts to connect Web application to device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Software installed onto the server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Installed mysql, java 17 , maven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Runs spring boot server over https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Spring boot application uses: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Acts as a devices address book and log for frontend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Acts as a request queue for hardware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- Web Application</a:t>
            </a:r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497" y="0"/>
            <a:ext cx="4368502" cy="2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125" y="2873125"/>
            <a:ext cx="4373098" cy="2171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311700" y="1162500"/>
            <a:ext cx="461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React JavaScript Frontend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Chakra-UI as a component library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Landing Page and Subsequent Pages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User log on before loading up other pages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Room Pages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Pages for editing the blinds specific to a room, such as the TLA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Admin Page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Authenticated users can access admin page where they can add/remove blind systems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311700" y="1134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use of a postman to test Rest APIs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</a:t>
            </a:r>
            <a:r>
              <a:rPr lang="en"/>
              <a:t> serial monitor for packet reception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Frontend testing done with Cypress.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Tests frontend buttons and operations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Tests are written and run to completion for all pages</a:t>
            </a:r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450" y="1246262"/>
            <a:ext cx="2728575" cy="31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287" y="2738750"/>
            <a:ext cx="5046925" cy="211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522499" y="440332"/>
            <a:ext cx="4149600" cy="2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Testing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43575" y="1193750"/>
            <a:ext cx="4634100" cy="1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Tested electrical values between components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Placement of parts was tested for size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System was tested connected in tandem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Physical interaction tests done with blinds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b="0" l="-53775" r="0" t="-53775"/>
          <a:stretch/>
        </p:blipFill>
        <p:spPr>
          <a:xfrm rot="762354">
            <a:off x="5038475" y="-1747088"/>
            <a:ext cx="3701200" cy="46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4">
            <a:alphaModFix/>
          </a:blip>
          <a:srcRect b="13956" l="0" r="0" t="0"/>
          <a:stretch/>
        </p:blipFill>
        <p:spPr>
          <a:xfrm>
            <a:off x="1332875" y="2931025"/>
            <a:ext cx="4906775" cy="1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429950" y="35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28710" l="0" r="0" t="16235"/>
          <a:stretch/>
        </p:blipFill>
        <p:spPr>
          <a:xfrm>
            <a:off x="98500" y="1728463"/>
            <a:ext cx="2026050" cy="24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 title="20221208_101912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0"/>
            <a:ext cx="6664550" cy="499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250900" y="1135025"/>
            <a:ext cx="8581500" cy="3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Team: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 team we had a hard time maintaining our planned schedule and working with in the time frames we gave each other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Lack of good minutes had us often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forgetting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goals and deadlines.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team often struggled to have everyone at scheduled meetings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Software: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Issue with front to back end communication.  Learn about CORS error between JS and Spring Boot.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Server issue with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connecting to database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Testing the frontend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Hardware: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Accounting for the unexpected (expect problems to arrive)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Finding a versatile connection from motor to any blind rod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Poor understanding of documentation leads to breaking several components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425" y="799375"/>
            <a:ext cx="7614474" cy="37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255300" y="22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Conceptual Sketch</a:t>
            </a:r>
            <a:endParaRPr b="1"/>
          </a:p>
        </p:txBody>
      </p:sp>
      <p:sp>
        <p:nvSpPr>
          <p:cNvPr id="68" name="Google Shape;68;p14"/>
          <p:cNvSpPr/>
          <p:nvPr/>
        </p:nvSpPr>
        <p:spPr>
          <a:xfrm>
            <a:off x="2501900" y="3645775"/>
            <a:ext cx="3124500" cy="123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Blinds: </a:t>
            </a:r>
            <a:r>
              <a:rPr lang="en"/>
              <a:t>End Result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Direction	   	|  blind motion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</a:t>
            </a:r>
            <a:r>
              <a:rPr lang="en"/>
              <a:t>----------------------------------------------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lockwise		   	|  down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Counter-Clockwise	|  up 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55300" y="1660475"/>
            <a:ext cx="2139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From</a:t>
            </a:r>
            <a:endParaRPr i="1" sz="12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</a:t>
            </a:r>
            <a:endParaRPr i="1" sz="12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    </a:t>
            </a:r>
            <a:r>
              <a:rPr i="1" lang="en" sz="2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User</a:t>
            </a:r>
            <a:r>
              <a:rPr i="1" lang="en" sz="22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i="1" sz="22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r>
              <a:rPr i="1" lang="en" sz="2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to</a:t>
            </a:r>
            <a:r>
              <a:rPr i="1" lang="en" sz="22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i="1" sz="22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</a:t>
            </a:r>
            <a:r>
              <a:rPr i="1" lang="en" sz="2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Blinds</a:t>
            </a:r>
            <a:endParaRPr i="1" sz="25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311700" y="1170400"/>
            <a:ext cx="8445900" cy="3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Team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Planned ahead,  keep track of meetings, hold </a:t>
            </a:r>
            <a:r>
              <a:rPr lang="en" sz="1600">
                <a:solidFill>
                  <a:srgbClr val="000000"/>
                </a:solidFill>
              </a:rPr>
              <a:t>each other</a:t>
            </a:r>
            <a:r>
              <a:rPr lang="en" sz="1600">
                <a:solidFill>
                  <a:srgbClr val="000000"/>
                </a:solidFill>
              </a:rPr>
              <a:t> accountable.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Software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Setting Up Website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Many Javascript Add Ons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Location Services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Cypress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Hardware: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Be careful with the Arduino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Don’t plug power into reset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Take out batteries (remove power) when adjusting component placement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It better to buy a part for something than soldering it together.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Don't overbuy parts until it is clear they will work (use of majority of budget)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“Nothing comes as easy as you expect the first time you do it” - Use of time quote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“Measure twice, cut once”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Presentation</a:t>
            </a:r>
            <a:endParaRPr/>
          </a:p>
        </p:txBody>
      </p:sp>
      <p:sp>
        <p:nvSpPr>
          <p:cNvPr id="244" name="Google Shape;244;p3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Andrew, Caleb, Danny, Hieu, Jacob, and Logan </a:t>
            </a:r>
            <a:endParaRPr/>
          </a:p>
        </p:txBody>
      </p:sp>
      <p:sp>
        <p:nvSpPr>
          <p:cNvPr id="245" name="Google Shape;245;p33"/>
          <p:cNvSpPr txBox="1"/>
          <p:nvPr>
            <p:ph idx="1" type="subTitle"/>
          </p:nvPr>
        </p:nvSpPr>
        <p:spPr>
          <a:xfrm>
            <a:off x="510450" y="3861288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Advisor: Lee Harker</a:t>
            </a:r>
            <a:endParaRPr sz="2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Client: ECPE department</a:t>
            </a:r>
            <a:endParaRPr sz="280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 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636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Application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user logs in to the application, it shall use NextAuth to authenticate them over Google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application shall be </a:t>
            </a: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accessible over both standard computers and mobile devices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user logs on and is authenticated by the admins list they shall be able moderate the blinds system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web application shall be able to communicate with the server over HTTPS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application shall display the current states of the blinds given server information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device shall be able to receive udp requests from the server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packet is received by the device it shall modify its current state to the provided position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device shall have precision control such that the blinds attached to it will not break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Power on the device reaches a low state the device shall save its current state and disable wireless communication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Application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Navigable and Intuitive to Use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Maintainable by Admins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Accessibility - Include aria-labels for people with visual impairment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unnecessary size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Maintainable by Ease of Access to Components in Box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Scalable and Reproducible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Unobstructive Look in TLA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Nonfunctional Requirements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Constraints/Considerations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68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budget of $500 for 2 units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Scalability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this unit be mass produced?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repeat the process cheaply?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minimize hardware size?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ensure only ISU students and faculty can use the web app?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ensure only people in TLA can use the web app?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 and Mitigation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257950" y="1164425"/>
            <a:ext cx="8520600" cy="34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Hardware Risk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Device Breaks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User Error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Component Failure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Positional Failure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Device loses power 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Blinds breakage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Physical Danger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Electrical shock if wiring left exposed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Pinching if engaging with motor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Software Risk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Software Communication Errors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Decomposition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650" y="0"/>
            <a:ext cx="6424575" cy="50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</a:t>
            </a:r>
            <a:r>
              <a:rPr lang="en"/>
              <a:t>Technology</a:t>
            </a:r>
            <a:r>
              <a:rPr lang="en"/>
              <a:t> Platform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22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Arduino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Uno Wifi R2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u-blox NINA-W102(wifi)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eeprom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Speed Controller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Microstep Driver TB6600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Motor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Creality 42-40 stepper motor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Battery 18650 and holder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long term durability (up to 20 years)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Easier to change battery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18" y="323352"/>
            <a:ext cx="2269381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655" y="911650"/>
            <a:ext cx="1777027" cy="24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2963" y="2123563"/>
            <a:ext cx="13620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6350" y="2133088"/>
            <a:ext cx="13525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1642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Resource/Cost Estimate</a:t>
            </a:r>
            <a:endParaRPr/>
          </a:p>
        </p:txBody>
      </p:sp>
      <p:graphicFrame>
        <p:nvGraphicFramePr>
          <p:cNvPr id="115" name="Google Shape;115;p21"/>
          <p:cNvGraphicFramePr/>
          <p:nvPr/>
        </p:nvGraphicFramePr>
        <p:xfrm>
          <a:off x="386425" y="10177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{7F6D2EB3-C531-49AF-B36E-8F88A7F674CF}</a:tableStyleId>
              </a:tblPr>
              <a:tblGrid>
                <a:gridCol w="2049700"/>
                <a:gridCol w="20497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Component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Arduino Uno Wifi R2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$53.80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Stepper Motor Driver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$7.98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Stepper Motor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$10.99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3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Clear industrial Box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$32.20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Connection Tubing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$0.35 per foot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2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18650 Battery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$5/battery (x4)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6" name="Google Shape;116;p21"/>
          <p:cNvSpPr txBox="1"/>
          <p:nvPr/>
        </p:nvSpPr>
        <p:spPr>
          <a:xfrm>
            <a:off x="691125" y="4633950"/>
            <a:ext cx="340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Device Total Cost: 125.32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5292800" y="1291850"/>
            <a:ext cx="37857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</a:t>
            </a:r>
            <a:r>
              <a:rPr lang="en" sz="1700">
                <a:latin typeface="Proxima Nova"/>
                <a:ea typeface="Proxima Nova"/>
                <a:cs typeface="Proxima Nova"/>
                <a:sym typeface="Proxima Nova"/>
              </a:rPr>
              <a:t>e have found similar Ideas on the market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Most use a controller per unit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Are not easily fixed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Most are in the $150-175 range for motor and then the cost for the blinds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Require complete overhaul of current resources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Blinds Shades- $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125.32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were to buy in bulk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3 - 74.83/Final Device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